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3" Type="http://schemas.openxmlformats.org/officeDocument/2006/relationships/extended-properties" Target="docProps/app.xml" />
  <Relationship Id="rId2" Type="http://schemas.openxmlformats.org/package/2006/relationships/metadata/core-properties" Target="docProps/core.xml" /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FFCC"/>
    <a:srgbClr val="FF6600"/>
    <a:srgbClr val="FFFF99"/>
    <a:srgbClr val="008000"/>
    <a:srgbClr val="FF3399"/>
    <a:srgbClr val="009900"/>
    <a:srgbClr val="00CC00"/>
    <a:srgbClr val="00CC66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26" autoAdjust="0"/>
  </p:normalViewPr>
  <p:slideViewPr>
    <p:cSldViewPr>
      <p:cViewPr varScale="1">
        <p:scale>
          <a:sx n="63" d="100"/>
          <a:sy n="63" d="100"/>
        </p:scale>
        <p:origin x="2477" y="7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3" Type="http://schemas.openxmlformats.org/officeDocument/2006/relationships/notesMaster" Target="notesMasters/notesMaster1.xml" />
  <Relationship Id="rId7" Type="http://schemas.openxmlformats.org/officeDocument/2006/relationships/tableStyles" Target="tableStyle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theme" Target="theme/theme1.xml" />
  <Relationship Id="rId5" Type="http://schemas.openxmlformats.org/officeDocument/2006/relationships/viewProps" Target="viewProps.xml" />
  <Relationship Id="rId4" Type="http://schemas.openxmlformats.org/officeDocument/2006/relationships/presProps" Target="presProps.xml" />
</Relationships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28C-BCCD-4994-BD2A-6DDAE705D910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09A82-A7AE-4011-99C6-FB1117BB53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8968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.xml" />
  <Relationship Id="rId1" Type="http://schemas.openxmlformats.org/officeDocument/2006/relationships/notesMaster" Target="../notesMasters/notesMaster1.xml" />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09A82-A7AE-4011-99C6-FB1117BB536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124073"/>
      </p:ext>
    </p:extLst>
  </p:cSld>
  <p:clrMapOvr>
    <a:masterClrMapping/>
  </p:clrMapOvr>
</p:note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2CCD-C247-49F3-A040-099473587E04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DEDF-C752-4AFB-838C-74838D3012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2CCD-C247-49F3-A040-099473587E04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DEDF-C752-4AFB-838C-74838D3012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2CCD-C247-49F3-A040-099473587E04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DEDF-C752-4AFB-838C-74838D3012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2CCD-C247-49F3-A040-099473587E04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DEDF-C752-4AFB-838C-74838D3012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2CCD-C247-49F3-A040-099473587E04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DEDF-C752-4AFB-838C-74838D3012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2CCD-C247-49F3-A040-099473587E04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DEDF-C752-4AFB-838C-74838D3012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2CCD-C247-49F3-A040-099473587E04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DEDF-C752-4AFB-838C-74838D3012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2CCD-C247-49F3-A040-099473587E04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DEDF-C752-4AFB-838C-74838D3012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2CCD-C247-49F3-A040-099473587E04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DEDF-C752-4AFB-838C-74838D3012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2CCD-C247-49F3-A040-099473587E04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DEDF-C752-4AFB-838C-74838D3012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2CCD-C247-49F3-A040-099473587E04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DEDF-C752-4AFB-838C-74838D3012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C2CCD-C247-49F3-A040-099473587E04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7DEDF-C752-4AFB-838C-74838D3012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1.gif" />
  <Relationship Id="rId2" Type="http://schemas.openxmlformats.org/officeDocument/2006/relationships/notesSlide" Target="../notesSlides/notesSlide1.xml" />
  <Relationship Id="rId1" Type="http://schemas.openxmlformats.org/officeDocument/2006/relationships/slideLayout" Target="../slideLayouts/slideLayout1.xml" />
  <Relationship Id="rId6" Type="http://schemas.openxmlformats.org/officeDocument/2006/relationships/image" Target="../media/image4.png" />
  <Relationship Id="rId5" Type="http://schemas.openxmlformats.org/officeDocument/2006/relationships/image" Target="../media/image3.png" />
  <Relationship Id="rId4" Type="http://schemas.openxmlformats.org/officeDocument/2006/relationships/image" Target="../media/image2.png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159939" y="9358819"/>
            <a:ext cx="6526277" cy="46800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algn="ctr"/>
            <a:endParaRPr kumimoji="1" lang="en-US" altLang="ja-JP" sz="8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544852" y="9384813"/>
            <a:ext cx="3768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>
                <a:latin typeface="HG丸ｺﾞｼｯｸM-PRO" pitchFamily="50" charset="-128"/>
                <a:ea typeface="HG丸ｺﾞｼｯｸM-PRO" pitchFamily="50" charset="-128"/>
              </a:rPr>
              <a:t>埼 玉 県 </a:t>
            </a:r>
            <a:r>
              <a:rPr kumimoji="1" lang="ja-JP" altLang="en-US" sz="2000" b="1">
                <a:latin typeface="HG丸ｺﾞｼｯｸM-PRO" pitchFamily="50" charset="-128"/>
                <a:ea typeface="HG丸ｺﾞｼｯｸM-PRO" pitchFamily="50" charset="-128"/>
              </a:rPr>
              <a:t>・ </a:t>
            </a:r>
            <a:r>
              <a:rPr lang="ja-JP" altLang="en-US" sz="2000" b="1">
                <a:latin typeface="HG丸ｺﾞｼｯｸM-PRO" pitchFamily="50" charset="-128"/>
                <a:ea typeface="HG丸ｺﾞｼｯｸM-PRO" pitchFamily="50" charset="-128"/>
              </a:rPr>
              <a:t>久 喜 </a:t>
            </a:r>
            <a:r>
              <a:rPr kumimoji="1" lang="ja-JP" altLang="en-US" sz="2000" b="1">
                <a:latin typeface="HG丸ｺﾞｼｯｸM-PRO" pitchFamily="50" charset="-128"/>
                <a:ea typeface="HG丸ｺﾞｼｯｸM-PRO" pitchFamily="50" charset="-128"/>
              </a:rPr>
              <a:t>市</a:t>
            </a:r>
            <a:endParaRPr kumimoji="1" lang="en-US" altLang="ja-JP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150785" y="4016896"/>
            <a:ext cx="6535432" cy="5184576"/>
          </a:xfrm>
          <a:prstGeom prst="roundRect">
            <a:avLst>
              <a:gd name="adj" fmla="val 176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2954" y="4448944"/>
            <a:ext cx="6507602" cy="46805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>
              <a:lnSpc>
                <a:spcPts val="2400"/>
              </a:lnSpc>
            </a:pPr>
            <a:r>
              <a:rPr lang="ja-JP" altLang="en-US" b="1" dirty="0">
                <a:latin typeface="HG丸ｺﾞｼｯｸM-PRO" pitchFamily="50" charset="-128"/>
                <a:ea typeface="HG丸ｺﾞｼｯｸM-PRO" pitchFamily="50" charset="-128"/>
              </a:rPr>
              <a:t>交通死亡事故が多発しています。</a:t>
            </a:r>
            <a:endParaRPr lang="en-US" altLang="ja-JP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ts val="2400"/>
              </a:lnSpc>
            </a:pPr>
            <a:r>
              <a:rPr lang="en-US" altLang="ja-JP" b="1" dirty="0">
                <a:latin typeface="HG丸ｺﾞｼｯｸM-PRO" pitchFamily="50" charset="-128"/>
                <a:ea typeface="HG丸ｺﾞｼｯｸM-PRO" pitchFamily="50" charset="-128"/>
              </a:rPr>
              <a:t>【</a:t>
            </a:r>
            <a:r>
              <a:rPr lang="ja-JP" altLang="en-US" b="1" dirty="0">
                <a:latin typeface="HG丸ｺﾞｼｯｸM-PRO" pitchFamily="50" charset="-128"/>
                <a:ea typeface="HG丸ｺﾞｼｯｸM-PRO" pitchFamily="50" charset="-128"/>
              </a:rPr>
              <a:t>ドライバーのみなさんへ</a:t>
            </a:r>
            <a:r>
              <a:rPr lang="en-US" altLang="ja-JP" b="1" dirty="0">
                <a:latin typeface="HG丸ｺﾞｼｯｸM-PRO" pitchFamily="50" charset="-128"/>
                <a:ea typeface="HG丸ｺﾞｼｯｸM-PRO" pitchFamily="50" charset="-128"/>
              </a:rPr>
              <a:t>】</a:t>
            </a:r>
          </a:p>
          <a:p>
            <a:pPr>
              <a:lnSpc>
                <a:spcPts val="2400"/>
              </a:lnSpc>
            </a:pPr>
            <a:r>
              <a:rPr lang="ja-JP" altLang="en-US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●　横断歩道では</a:t>
            </a:r>
            <a:endParaRPr lang="en-US" altLang="ja-JP" sz="18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・　</a:t>
            </a:r>
            <a:r>
              <a:rPr lang="ja-JP" altLang="en-US" sz="1800" b="1" u="sng" dirty="0">
                <a:solidFill>
                  <a:srgbClr val="FF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歩行者が優先</a:t>
            </a:r>
            <a:r>
              <a:rPr lang="ja-JP" altLang="en-US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です！</a:t>
            </a:r>
            <a:endParaRPr lang="en-US" altLang="ja-JP" sz="18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●　自動車は</a:t>
            </a:r>
            <a:endParaRPr lang="en-US" altLang="ja-JP" sz="18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・　早朝・夜間に走行する際は、</a:t>
            </a:r>
            <a:r>
              <a:rPr lang="ja-JP" altLang="en-US" sz="1800" b="1" u="sng" dirty="0">
                <a:solidFill>
                  <a:srgbClr val="FF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ハイビームを活用</a:t>
            </a:r>
            <a:r>
              <a:rPr lang="ja-JP" altLang="en-US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しましょう！</a:t>
            </a:r>
            <a:endParaRPr lang="en-US" altLang="ja-JP" sz="18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2400"/>
              </a:lnSpc>
            </a:pPr>
            <a:r>
              <a:rPr lang="en-US" altLang="ja-JP" b="1" dirty="0">
                <a:latin typeface="HG丸ｺﾞｼｯｸM-PRO" pitchFamily="50" charset="-128"/>
                <a:ea typeface="HG丸ｺﾞｼｯｸM-PRO" pitchFamily="50" charset="-128"/>
              </a:rPr>
              <a:t>【</a:t>
            </a:r>
            <a:r>
              <a:rPr lang="ja-JP" altLang="en-US" b="1" dirty="0">
                <a:latin typeface="HG丸ｺﾞｼｯｸM-PRO" pitchFamily="50" charset="-128"/>
                <a:ea typeface="HG丸ｺﾞｼｯｸM-PRO" pitchFamily="50" charset="-128"/>
              </a:rPr>
              <a:t>高齢者の方へ</a:t>
            </a:r>
            <a:r>
              <a:rPr lang="en-US" altLang="ja-JP" b="1" dirty="0">
                <a:latin typeface="HG丸ｺﾞｼｯｸM-PRO" pitchFamily="50" charset="-128"/>
                <a:ea typeface="HG丸ｺﾞｼｯｸM-PRO" pitchFamily="50" charset="-128"/>
              </a:rPr>
              <a:t>】</a:t>
            </a:r>
          </a:p>
          <a:p>
            <a:pPr>
              <a:lnSpc>
                <a:spcPts val="2400"/>
              </a:lnSpc>
            </a:pPr>
            <a:r>
              <a:rPr lang="ja-JP" altLang="en-US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●　</a:t>
            </a:r>
            <a:r>
              <a:rPr lang="ja-JP" altLang="en-US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歩行者の方は</a:t>
            </a:r>
            <a:endParaRPr lang="en-US" altLang="ja-JP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2400"/>
              </a:lnSpc>
            </a:pPr>
            <a:r>
              <a:rPr lang="ja-JP" altLang="en-US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・　</a:t>
            </a:r>
            <a:r>
              <a:rPr lang="ja-JP" altLang="en-US" b="1" u="sng" dirty="0">
                <a:solidFill>
                  <a:srgbClr val="FF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反射材・ライト</a:t>
            </a:r>
            <a:r>
              <a:rPr lang="ja-JP" altLang="en-US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や</a:t>
            </a:r>
            <a:r>
              <a:rPr lang="ja-JP" altLang="en-US" b="1" u="sng" dirty="0">
                <a:solidFill>
                  <a:srgbClr val="FF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明るい色の服</a:t>
            </a:r>
            <a:r>
              <a:rPr lang="ja-JP" altLang="en-US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を身につけましょう！</a:t>
            </a:r>
            <a:endParaRPr lang="en-US" altLang="ja-JP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2400"/>
              </a:lnSpc>
            </a:pPr>
            <a:r>
              <a:rPr lang="ja-JP" altLang="en-US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・　道路を横断する際は、</a:t>
            </a:r>
            <a:r>
              <a:rPr lang="ja-JP" altLang="en-US" b="1" u="sng" dirty="0">
                <a:solidFill>
                  <a:srgbClr val="FF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左右を確認</a:t>
            </a:r>
            <a:r>
              <a:rPr lang="ja-JP" altLang="en-US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し、手を上げる</a:t>
            </a:r>
            <a:endParaRPr lang="en-US" altLang="ja-JP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2400"/>
              </a:lnSpc>
            </a:pPr>
            <a:r>
              <a:rPr lang="ja-JP" altLang="en-US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 などの</a:t>
            </a:r>
            <a:r>
              <a:rPr lang="ja-JP" altLang="en-US" b="1" u="sng" dirty="0">
                <a:solidFill>
                  <a:srgbClr val="FF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ハンドサイン</a:t>
            </a:r>
            <a:r>
              <a:rPr lang="ja-JP" altLang="en-US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で意思表示をしましょう！</a:t>
            </a:r>
            <a:endParaRPr lang="en-US" altLang="ja-JP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2400"/>
              </a:lnSpc>
            </a:pPr>
            <a:r>
              <a:rPr lang="ja-JP" altLang="en-US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●　</a:t>
            </a:r>
            <a:r>
              <a:rPr lang="ja-JP" altLang="en-US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運転者の方は</a:t>
            </a:r>
            <a:endParaRPr lang="en-US" altLang="ja-JP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2400"/>
              </a:lnSpc>
            </a:pPr>
            <a:r>
              <a:rPr lang="ja-JP" altLang="en-US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・　身体機能・認知機能の変化により、運転に不安</a:t>
            </a:r>
            <a:endParaRPr lang="en-US" altLang="ja-JP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2400"/>
              </a:lnSpc>
            </a:pPr>
            <a:r>
              <a:rPr lang="ja-JP" altLang="en-US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 を感じたときは、</a:t>
            </a:r>
            <a:r>
              <a:rPr lang="ja-JP" altLang="en-US" b="1" u="sng" dirty="0">
                <a:solidFill>
                  <a:srgbClr val="FF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サポカー限定免許への切り替え</a:t>
            </a:r>
            <a:endParaRPr lang="en-US" altLang="ja-JP" b="1" u="sng" dirty="0">
              <a:solidFill>
                <a:srgbClr val="FF0000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2400"/>
              </a:lnSpc>
            </a:pPr>
            <a:r>
              <a:rPr lang="en-US" altLang="ja-JP" b="1" dirty="0">
                <a:solidFill>
                  <a:srgbClr val="FF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  </a:t>
            </a:r>
            <a:r>
              <a:rPr lang="ja-JP" altLang="en-US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や、</a:t>
            </a:r>
            <a:r>
              <a:rPr lang="ja-JP" altLang="en-US" b="1" u="sng" dirty="0">
                <a:solidFill>
                  <a:srgbClr val="FF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運転免許証の自主返納</a:t>
            </a:r>
            <a:r>
              <a:rPr lang="ja-JP" altLang="en-US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を検討しましょう！</a:t>
            </a:r>
            <a:endParaRPr lang="en-US" altLang="ja-JP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156411" y="4024847"/>
            <a:ext cx="2128480" cy="424097"/>
          </a:xfrm>
          <a:prstGeom prst="round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県</a:t>
            </a:r>
            <a:r>
              <a:rPr kumimoji="1" lang="ja-JP" altLang="en-US" sz="2000" b="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民の皆さんへ</a:t>
            </a:r>
          </a:p>
        </p:txBody>
      </p:sp>
      <p:sp>
        <p:nvSpPr>
          <p:cNvPr id="20" name="角丸四角形 19"/>
          <p:cNvSpPr/>
          <p:nvPr/>
        </p:nvSpPr>
        <p:spPr>
          <a:xfrm>
            <a:off x="150784" y="96210"/>
            <a:ext cx="6535433" cy="2336510"/>
          </a:xfrm>
          <a:prstGeom prst="roundRect">
            <a:avLst>
              <a:gd name="adj" fmla="val 6667"/>
            </a:avLst>
          </a:prstGeom>
          <a:gradFill>
            <a:gsLst>
              <a:gs pos="0">
                <a:srgbClr val="FFFF99"/>
              </a:gs>
              <a:gs pos="100000">
                <a:srgbClr val="FFFF00"/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508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547049" y="396072"/>
            <a:ext cx="5763903" cy="11272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>
              <a:lnSpc>
                <a:spcPts val="3000"/>
              </a:lnSpc>
            </a:pPr>
            <a:r>
              <a:rPr lang="ja-JP" alt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交通死亡事故</a:t>
            </a:r>
            <a:endParaRPr lang="en-US" altLang="ja-JP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dist">
              <a:lnSpc>
                <a:spcPts val="5000"/>
              </a:lnSpc>
            </a:pPr>
            <a:r>
              <a:rPr lang="ja-JP" alt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多発警報発令中</a:t>
            </a:r>
            <a:endParaRPr lang="en-US" altLang="ja-JP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94240" y="2950257"/>
            <a:ext cx="6403112" cy="13165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>
              <a:lnSpc>
                <a:spcPts val="2900"/>
              </a:lnSpc>
            </a:pPr>
            <a:r>
              <a:rPr lang="ja-JP" altLang="en-US" b="1" dirty="0">
                <a:latin typeface="HG丸ｺﾞｼｯｸM-PRO" pitchFamily="50" charset="-128"/>
                <a:ea typeface="HG丸ｺﾞｼｯｸM-PRO" pitchFamily="50" charset="-128"/>
              </a:rPr>
              <a:t>埼玉県では、交通死亡事故が多発していることを受け、</a:t>
            </a:r>
            <a:endParaRPr lang="en-US" altLang="ja-JP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ts val="2900"/>
              </a:lnSpc>
            </a:pPr>
            <a:r>
              <a:rPr lang="ja-JP" altLang="en-US" b="1" dirty="0">
                <a:latin typeface="HG丸ｺﾞｼｯｸM-PRO" pitchFamily="50" charset="-128"/>
                <a:ea typeface="HG丸ｺﾞｼｯｸM-PRO" pitchFamily="50" charset="-128"/>
              </a:rPr>
              <a:t>県内全域を対象に</a:t>
            </a:r>
            <a:r>
              <a:rPr lang="ja-JP" altLang="en-US" b="1" u="sng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「交通死亡事故多発警報」</a:t>
            </a:r>
            <a:r>
              <a:rPr lang="ja-JP" altLang="en-US" b="1" dirty="0">
                <a:latin typeface="HG丸ｺﾞｼｯｸM-PRO" pitchFamily="50" charset="-128"/>
                <a:ea typeface="HG丸ｺﾞｼｯｸM-PRO" pitchFamily="50" charset="-128"/>
              </a:rPr>
              <a:t>を発令しました。</a:t>
            </a:r>
            <a:endParaRPr kumimoji="1" lang="ja-JP" altLang="en-US" sz="13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57704" y="2541341"/>
            <a:ext cx="6528513" cy="1331540"/>
          </a:xfrm>
          <a:prstGeom prst="roundRect">
            <a:avLst>
              <a:gd name="adj" fmla="val 270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角丸四角形 37"/>
          <p:cNvSpPr/>
          <p:nvPr/>
        </p:nvSpPr>
        <p:spPr>
          <a:xfrm>
            <a:off x="159940" y="2545003"/>
            <a:ext cx="1076613" cy="424097"/>
          </a:xfrm>
          <a:prstGeom prst="round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概　要</a:t>
            </a:r>
            <a:endParaRPr kumimoji="1" lang="ja-JP" altLang="en-US" sz="1600" b="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23" name="Picture 2" descr="C:\Users\113033\AppData\Local\Temp\Temp1_5-1.zip\5-1\5-1-1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378" y="1466608"/>
            <a:ext cx="501210" cy="852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正方形/長方形 14"/>
          <p:cNvSpPr/>
          <p:nvPr/>
        </p:nvSpPr>
        <p:spPr>
          <a:xfrm>
            <a:off x="832181" y="1845990"/>
            <a:ext cx="5127229" cy="4241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>
              <a:lnSpc>
                <a:spcPts val="3000"/>
              </a:lnSpc>
            </a:pPr>
            <a:r>
              <a:rPr lang="ja-JP" altLang="en-US" sz="2000" dirty="0">
                <a:ln w="10541" cmpd="sng">
                  <a:solidFill>
                    <a:schemeClr val="tx1"/>
                  </a:solidFill>
                  <a:prstDash val="solid"/>
                </a:ln>
                <a:latin typeface="ＭＳ Ｐ明朝" panose="02020600040205080304" pitchFamily="18" charset="-128"/>
                <a:ea typeface="ＭＳ Ｐ明朝" panose="02020600040205080304" pitchFamily="18" charset="-128"/>
              </a:rPr>
              <a:t>～交通事故防止にご協力をお願いします～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372412" y="1446653"/>
            <a:ext cx="5938539" cy="4578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ts val="3000"/>
              </a:lnSpc>
              <a:spcBef>
                <a:spcPts val="600"/>
              </a:spcBef>
            </a:pPr>
            <a:r>
              <a:rPr lang="ja-JP" altLang="en-US" sz="2000" dirty="0">
                <a:ln w="10541" cmpd="sng">
                  <a:solidFill>
                    <a:schemeClr val="tx1"/>
                  </a:solidFill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令和７年１２月３日～令和７年１２月１２日  </a:t>
            </a:r>
            <a:endParaRPr lang="en-US" altLang="ja-JP" sz="2000" dirty="0">
              <a:ln w="10541" cmpd="sng">
                <a:solidFill>
                  <a:schemeClr val="tx1"/>
                </a:solidFill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28" name="Picture 2">
            <a:extLst>
              <a:ext uri="{FF2B5EF4-FFF2-40B4-BE49-F238E27FC236}">
                <a16:creationId xmlns:a16="http://schemas.microsoft.com/office/drawing/2014/main" id="{48F42123-36E2-4165-8551-9E5CC48117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9" t="5670" r="6886" b="5020"/>
          <a:stretch/>
        </p:blipFill>
        <p:spPr bwMode="auto">
          <a:xfrm>
            <a:off x="5421952" y="6537176"/>
            <a:ext cx="1208604" cy="11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A845C413-CBFC-2910-219E-2864D8589F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66947" y="4448944"/>
            <a:ext cx="2126404" cy="1476884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AE75E725-0038-6231-2724-907A1EFF59E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99617" y="7797174"/>
            <a:ext cx="1571693" cy="1324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270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3381</TotalTime>
  <Words>214</Words>
  <PresentationFormat>A4 210 x 297 mm</PresentationFormat>
  <Paragraphs>25</Paragraphs>
  <Slides>1</Slides>
  <Notes>1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7">
      <vt:lpstr>HG丸ｺﾞｼｯｸM-PRO</vt:lpstr>
      <vt:lpstr>ＭＳ Ｐ明朝</vt:lpstr>
      <vt:lpstr>メイリオ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2025-12-03T05:33:01Z</cp:lastPrinted>
  <dcterms:created xsi:type="dcterms:W3CDTF">2014-02-27T07:00:52Z</dcterms:created>
  <dcterms:modified xsi:type="dcterms:W3CDTF">2025-12-03T05:33:06Z</dcterms:modified>
</cp:coreProperties>
</file>