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452A"/>
    <a:srgbClr val="DCEFF4"/>
    <a:srgbClr val="EBF6F9"/>
    <a:srgbClr val="003300"/>
    <a:srgbClr val="FF6600"/>
    <a:srgbClr val="FF99CC"/>
    <a:srgbClr val="CCFF99"/>
    <a:srgbClr val="66FF66"/>
    <a:srgbClr val="008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07" autoAdjust="0"/>
    <p:restoredTop sz="93103" autoAdjust="0"/>
  </p:normalViewPr>
  <p:slideViewPr>
    <p:cSldViewPr snapToGrid="0">
      <p:cViewPr>
        <p:scale>
          <a:sx n="50" d="100"/>
          <a:sy n="50" d="100"/>
        </p:scale>
        <p:origin x="-2238" y="216"/>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ableStyles" Target="tableStyles.xml" />
  <Relationship Id="rId3" Type="http://schemas.openxmlformats.org/officeDocument/2006/relationships/notesMaster" Target="notesMasters/notesMaster1.xml" />
  <Relationship Id="rId7"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viewProps" Target="viewProps.xml" />
  <Relationship Id="rId5" Type="http://schemas.openxmlformats.org/officeDocument/2006/relationships/presProps" Target="presProps.xml" />
  <Relationship Id="rId4" Type="http://schemas.openxmlformats.org/officeDocument/2006/relationships/commentAuthors" Target="commentAuthor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200"/>
            </a:lvl1pPr>
          </a:lstStyle>
          <a:p>
            <a:fld id="{E4D1CF2B-CD33-43E0-81D5-F16A2E556619}" type="datetimeFigureOut">
              <a:rPr kumimoji="1" lang="ja-JP" altLang="en-US" smtClean="0"/>
              <a:t>2018/8/6</a:t>
            </a:fld>
            <a:endParaRPr kumimoji="1" lang="ja-JP" altLang="en-US"/>
          </a:p>
        </p:txBody>
      </p:sp>
      <p:sp>
        <p:nvSpPr>
          <p:cNvPr id="4" name="スライド イメージ プレースホルダー 3"/>
          <p:cNvSpPr>
            <a:spLocks noGrp="1" noRot="1" noChangeAspect="1"/>
          </p:cNvSpPr>
          <p:nvPr>
            <p:ph type="sldImg" idx="2"/>
          </p:nvPr>
        </p:nvSpPr>
        <p:spPr>
          <a:xfrm>
            <a:off x="2112963" y="744538"/>
            <a:ext cx="258127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D83FF2A9-917F-47FE-88E3-8F52701987D3}" type="slidenum">
              <a:rPr kumimoji="1" lang="ja-JP" altLang="en-US" smtClean="0"/>
              <a:t>‹#›</a:t>
            </a:fld>
            <a:endParaRPr kumimoji="1" lang="ja-JP" altLang="en-US"/>
          </a:p>
        </p:txBody>
      </p:sp>
    </p:spTree>
    <p:extLst>
      <p:ext uri="{BB962C8B-B14F-4D97-AF65-F5344CB8AC3E}">
        <p14:creationId xmlns:p14="http://schemas.microsoft.com/office/powerpoint/2010/main" val="42605566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BA5328-261F-4A6A-B1D9-A72E2282E66E}" type="slidenum">
              <a:rPr kumimoji="1" lang="ja-JP" altLang="en-US" smtClean="0"/>
              <a:t>1</a:t>
            </a:fld>
            <a:endParaRPr kumimoji="1" lang="ja-JP" altLang="en-US"/>
          </a:p>
        </p:txBody>
      </p:sp>
    </p:spTree>
    <p:extLst>
      <p:ext uri="{BB962C8B-B14F-4D97-AF65-F5344CB8AC3E}">
        <p14:creationId xmlns:p14="http://schemas.microsoft.com/office/powerpoint/2010/main" val="1126492697"/>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2018/8/6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
        <p:nvSpPr>
          <p:cNvPr id="7" name="テキスト ボックス 6"/>
          <p:cNvSpPr txBox="1"/>
          <p:nvPr userDrawn="1"/>
        </p:nvSpPr>
        <p:spPr>
          <a:xfrm>
            <a:off x="0" y="1"/>
            <a:ext cx="836712" cy="461665"/>
          </a:xfrm>
          <a:prstGeom prst="rect">
            <a:avLst/>
          </a:prstGeom>
          <a:noFill/>
        </p:spPr>
        <p:txBody>
          <a:bodyPr wrap="square" rtlCol="0">
            <a:spAutoFit/>
          </a:bodyPr>
          <a:lstStyle/>
          <a:p>
            <a:r>
              <a:rPr kumimoji="1" lang="ja-JP" altLang="en-US" sz="1200" dirty="0" smtClean="0"/>
              <a:t>機密性○情報</a:t>
            </a:r>
            <a:endParaRPr kumimoji="1" lang="ja-JP" altLang="en-US" sz="1200" dirty="0"/>
          </a:p>
        </p:txBody>
      </p:sp>
      <p:sp>
        <p:nvSpPr>
          <p:cNvPr id="8" name="テキスト ボックス 7"/>
          <p:cNvSpPr txBox="1"/>
          <p:nvPr userDrawn="1"/>
        </p:nvSpPr>
        <p:spPr>
          <a:xfrm>
            <a:off x="6291318" y="1"/>
            <a:ext cx="566682" cy="461665"/>
          </a:xfrm>
          <a:prstGeom prst="rect">
            <a:avLst/>
          </a:prstGeom>
          <a:noFill/>
        </p:spPr>
        <p:txBody>
          <a:bodyPr wrap="square" rtlCol="0">
            <a:spAutoFit/>
          </a:bodyPr>
          <a:lstStyle/>
          <a:p>
            <a:r>
              <a:rPr kumimoji="1" lang="ja-JP" altLang="en-US" sz="1200" dirty="0" smtClean="0"/>
              <a:t>○○限り</a:t>
            </a:r>
            <a:endParaRPr kumimoji="1" lang="ja-JP" altLang="en-US" sz="12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2018/8/6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smtClean="0"/>
              <a:t>マスター タイトルの書式設定</a:t>
            </a:r>
            <a:endParaRPr kumimoji="1" lang="ja-JP" altLang="en-US"/>
          </a:p>
        </p:txBody>
      </p:sp>
      <p:sp>
        <p:nvSpPr>
          <p:cNvPr id="3" name="縦書きテキスト プレースホルダ 2"/>
          <p:cNvSpPr>
            <a:spLocks noGrp="1"/>
          </p:cNvSpPr>
          <p:nvPr>
            <p:ph type="body" orient="vert" idx="1"/>
          </p:nvPr>
        </p:nvSpPr>
        <p:spPr>
          <a:xfrm>
            <a:off x="342900" y="396700"/>
            <a:ext cx="4514850" cy="845220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2018/8/6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2018/8/6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2018/8/6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2018/8/6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B61C509-C240-40A6-BB1A-64BE214C778E}" type="datetimeFigureOut">
              <a:rPr kumimoji="1" lang="ja-JP" altLang="en-US" smtClean="0"/>
              <a:pPr/>
              <a:t>2018/8/6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 2"/>
          <p:cNvSpPr>
            <a:spLocks noGrp="1"/>
          </p:cNvSpPr>
          <p:nvPr>
            <p:ph type="dt" sz="half" idx="10"/>
          </p:nvPr>
        </p:nvSpPr>
        <p:spPr/>
        <p:txBody>
          <a:bodyPr/>
          <a:lstStyle/>
          <a:p>
            <a:fld id="{6B61C509-C240-40A6-BB1A-64BE214C778E}" type="datetimeFigureOut">
              <a:rPr kumimoji="1" lang="ja-JP" altLang="en-US" smtClean="0"/>
              <a:pPr/>
              <a:t>2018/8/6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61C509-C240-40A6-BB1A-64BE214C778E}" type="datetimeFigureOut">
              <a:rPr kumimoji="1" lang="ja-JP" altLang="en-US" smtClean="0"/>
              <a:pPr/>
              <a:t>2018/8/6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2018/8/6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2018/8/6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6B61C509-C240-40A6-BB1A-64BE214C778E}" type="datetimeFigureOut">
              <a:rPr kumimoji="1" lang="ja-JP" altLang="en-US" smtClean="0"/>
              <a:pPr/>
              <a:t>2018/8/6</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64452A23-BFEA-43FD-98FB-69091C0AE9EE}"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8" Type="http://schemas.openxmlformats.org/officeDocument/2006/relationships/image" Target="../media/image5.jpeg" />
  <Relationship Id="rId3" Type="http://schemas.openxmlformats.org/officeDocument/2006/relationships/image" Target="../media/image1.png" />
  <Relationship Id="rId7" Type="http://schemas.openxmlformats.org/officeDocument/2006/relationships/image" Target="../media/image4.jpeg" />
  <Relationship Id="rId2" Type="http://schemas.openxmlformats.org/officeDocument/2006/relationships/notesSlide" Target="../notesSlides/notesSlide1.xml" />
  <Relationship Id="rId1" Type="http://schemas.openxmlformats.org/officeDocument/2006/relationships/slideLayout" Target="../slideLayouts/slideLayout1.xml" />
  <Relationship Id="rId6" Type="http://schemas.microsoft.com/office/2007/relationships/hdphoto" Target="../media/hdphoto1.wdp" />
  <Relationship Id="rId11" Type="http://schemas.openxmlformats.org/officeDocument/2006/relationships/image" Target="../media/image8.jpeg" />
  <Relationship Id="rId5" Type="http://schemas.openxmlformats.org/officeDocument/2006/relationships/image" Target="../media/image3.jpeg" />
  <Relationship Id="rId10" Type="http://schemas.openxmlformats.org/officeDocument/2006/relationships/image" Target="../media/image7.jpeg" />
  <Relationship Id="rId4" Type="http://schemas.openxmlformats.org/officeDocument/2006/relationships/image" Target="../media/image2.png" />
  <Relationship Id="rId9" Type="http://schemas.openxmlformats.org/officeDocument/2006/relationships/image" Target="../media/image6.png" />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5" name="正方形/長方形 44"/>
          <p:cNvSpPr/>
          <p:nvPr/>
        </p:nvSpPr>
        <p:spPr>
          <a:xfrm>
            <a:off x="-11962" y="-22902"/>
            <a:ext cx="6901949" cy="9928902"/>
          </a:xfrm>
          <a:prstGeom prst="rect">
            <a:avLst/>
          </a:prstGeom>
          <a:solidFill>
            <a:srgbClr val="DCEF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 name="正方形/長方形 3"/>
          <p:cNvSpPr/>
          <p:nvPr/>
        </p:nvSpPr>
        <p:spPr>
          <a:xfrm>
            <a:off x="-5110" y="423090"/>
            <a:ext cx="6895098" cy="723900"/>
          </a:xfrm>
          <a:prstGeom prst="rect">
            <a:avLst/>
          </a:prstGeom>
          <a:gradFill flip="none" rotWithShape="1">
            <a:gsLst>
              <a:gs pos="0">
                <a:schemeClr val="accent6">
                  <a:lumMod val="75000"/>
                </a:schemeClr>
              </a:gs>
              <a:gs pos="40000">
                <a:srgbClr val="FFFF99"/>
              </a:gs>
              <a:gs pos="60000">
                <a:srgbClr val="FFFF99"/>
              </a:gs>
              <a:gs pos="100000">
                <a:srgbClr val="FF9900"/>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0070C0"/>
                </a:solidFill>
                <a:latin typeface="ＤＦ特太ゴシック体" panose="020B0509000000000000" pitchFamily="49" charset="-128"/>
                <a:ea typeface="ＤＦ特太ゴシック体" panose="020B0509000000000000" pitchFamily="49" charset="-128"/>
              </a:rPr>
              <a:t>輸入飼料、小麦ふすま及び大麦</a:t>
            </a:r>
            <a:r>
              <a:rPr lang="ja-JP" altLang="en-US" dirty="0" err="1" smtClean="0">
                <a:solidFill>
                  <a:srgbClr val="0070C0"/>
                </a:solidFill>
                <a:latin typeface="ＤＦ特太ゴシック体" panose="020B0509000000000000" pitchFamily="49" charset="-128"/>
                <a:ea typeface="ＤＦ特太ゴシック体" panose="020B0509000000000000" pitchFamily="49" charset="-128"/>
              </a:rPr>
              <a:t>ぬかを</a:t>
            </a:r>
            <a:r>
              <a:rPr lang="ja-JP" altLang="en-US" dirty="0" smtClean="0">
                <a:solidFill>
                  <a:srgbClr val="0070C0"/>
                </a:solidFill>
                <a:latin typeface="ＤＦ特太ゴシック体" panose="020B0509000000000000" pitchFamily="49" charset="-128"/>
                <a:ea typeface="ＤＦ特太ゴシック体" panose="020B0509000000000000" pitchFamily="49" charset="-128"/>
              </a:rPr>
              <a:t>給与した家畜に</a:t>
            </a:r>
            <a:r>
              <a:rPr lang="ja-JP" altLang="en-US" dirty="0">
                <a:solidFill>
                  <a:srgbClr val="0070C0"/>
                </a:solidFill>
                <a:latin typeface="ＤＦ特太ゴシック体" panose="020B0509000000000000" pitchFamily="49" charset="-128"/>
                <a:ea typeface="ＤＦ特太ゴシック体" panose="020B0509000000000000" pitchFamily="49" charset="-128"/>
              </a:rPr>
              <a:t>由来する</a:t>
            </a:r>
            <a:endParaRPr lang="en-US" altLang="ja-JP" dirty="0">
              <a:solidFill>
                <a:srgbClr val="0070C0"/>
              </a:solidFill>
              <a:latin typeface="ＤＦ特太ゴシック体" panose="020B0509000000000000" pitchFamily="49" charset="-128"/>
              <a:ea typeface="ＤＦ特太ゴシック体" panose="020B0509000000000000" pitchFamily="49" charset="-128"/>
            </a:endParaRPr>
          </a:p>
          <a:p>
            <a:pPr algn="ctr"/>
            <a:r>
              <a:rPr lang="ja-JP" altLang="en-US" sz="2200" dirty="0">
                <a:solidFill>
                  <a:srgbClr val="0070C0"/>
                </a:solidFill>
                <a:latin typeface="ＤＦ特太ゴシック体" panose="020B0509000000000000" pitchFamily="49" charset="-128"/>
                <a:ea typeface="ＤＦ特太ゴシック体" panose="020B0509000000000000" pitchFamily="49" charset="-128"/>
              </a:rPr>
              <a:t>堆肥を販売・譲渡・施用する際にはご留意ください！</a:t>
            </a:r>
          </a:p>
        </p:txBody>
      </p:sp>
      <p:sp>
        <p:nvSpPr>
          <p:cNvPr id="11" name="テキスト ボックス 10"/>
          <p:cNvSpPr txBox="1"/>
          <p:nvPr/>
        </p:nvSpPr>
        <p:spPr>
          <a:xfrm>
            <a:off x="25782" y="4210377"/>
            <a:ext cx="6791432" cy="338554"/>
          </a:xfrm>
          <a:prstGeom prst="rect">
            <a:avLst/>
          </a:prstGeom>
          <a:noFill/>
        </p:spPr>
        <p:txBody>
          <a:bodyPr wrap="square" rtlCol="0">
            <a:spAutoFit/>
          </a:bodyPr>
          <a:lstStyle/>
          <a:p>
            <a:r>
              <a:rPr lang="ja-JP" altLang="en-US" sz="1600" dirty="0">
                <a:solidFill>
                  <a:srgbClr val="0070C0"/>
                </a:solidFill>
                <a:latin typeface="ＤＦ特太ゴシック体" panose="020B0509000000000000" pitchFamily="49" charset="-128"/>
                <a:ea typeface="ＤＦ特太ゴシック体" panose="020B0509000000000000" pitchFamily="49" charset="-128"/>
              </a:rPr>
              <a:t>〇</a:t>
            </a:r>
            <a:r>
              <a:rPr lang="ja-JP" altLang="en-US" sz="1600" dirty="0" smtClean="0">
                <a:solidFill>
                  <a:srgbClr val="0070C0"/>
                </a:solidFill>
                <a:latin typeface="ＤＦ特太ゴシック体" panose="020B0509000000000000" pitchFamily="49" charset="-128"/>
                <a:ea typeface="ＤＦ特太ゴシック体" panose="020B0509000000000000" pitchFamily="49" charset="-128"/>
              </a:rPr>
              <a:t>　</a:t>
            </a:r>
            <a:r>
              <a:rPr lang="ja-JP" altLang="en-US" sz="1600" dirty="0">
                <a:solidFill>
                  <a:srgbClr val="0070C0"/>
                </a:solidFill>
                <a:latin typeface="ＤＦ特太ゴシック体" panose="020B0509000000000000" pitchFamily="49" charset="-128"/>
                <a:ea typeface="ＤＦ特太ゴシック体" panose="020B0509000000000000" pitchFamily="49" charset="-128"/>
              </a:rPr>
              <a:t>家畜</a:t>
            </a:r>
            <a:r>
              <a:rPr lang="ja-JP" altLang="en-US" sz="1600" dirty="0" smtClean="0">
                <a:solidFill>
                  <a:srgbClr val="0070C0"/>
                </a:solidFill>
                <a:latin typeface="ＤＦ特太ゴシック体" panose="020B0509000000000000" pitchFamily="49" charset="-128"/>
                <a:ea typeface="ＤＦ特太ゴシック体" panose="020B0509000000000000" pitchFamily="49" charset="-128"/>
              </a:rPr>
              <a:t>由来</a:t>
            </a:r>
            <a:r>
              <a:rPr lang="ja-JP" altLang="en-US" sz="1600" dirty="0">
                <a:solidFill>
                  <a:srgbClr val="0070C0"/>
                </a:solidFill>
                <a:latin typeface="ＤＦ特太ゴシック体" panose="020B0509000000000000" pitchFamily="49" charset="-128"/>
                <a:ea typeface="ＤＦ特太ゴシック体" panose="020B0509000000000000" pitchFamily="49" charset="-128"/>
              </a:rPr>
              <a:t>の堆肥を販売・譲渡する際には、情報を共有しましょう。</a:t>
            </a:r>
          </a:p>
        </p:txBody>
      </p:sp>
      <p:sp>
        <p:nvSpPr>
          <p:cNvPr id="22" name="角丸四角形 21"/>
          <p:cNvSpPr/>
          <p:nvPr/>
        </p:nvSpPr>
        <p:spPr>
          <a:xfrm>
            <a:off x="141088" y="9087731"/>
            <a:ext cx="6560820" cy="585009"/>
          </a:xfrm>
          <a:prstGeom prst="roundRect">
            <a:avLst>
              <a:gd name="adj" fmla="val 17703"/>
            </a:avLst>
          </a:prstGeom>
          <a:solidFill>
            <a:schemeClr val="bg1"/>
          </a:solidFill>
          <a:ln w="73025" cmpd="thinThick">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n-ea"/>
              </a:rPr>
              <a:t>お問い合わせ先　</a:t>
            </a:r>
            <a:endParaRPr kumimoji="1" lang="en-US" altLang="ja-JP" sz="1400" dirty="0" smtClean="0">
              <a:solidFill>
                <a:schemeClr val="tx1"/>
              </a:solidFill>
              <a:latin typeface="+mn-ea"/>
            </a:endParaRPr>
          </a:p>
          <a:p>
            <a:pPr algn="ctr"/>
            <a:r>
              <a:rPr lang="ja-JP" altLang="en-US" sz="1400" dirty="0">
                <a:solidFill>
                  <a:schemeClr val="tx1"/>
                </a:solidFill>
                <a:latin typeface="+mn-ea"/>
              </a:rPr>
              <a:t>埼玉県農林部農産物安全課　</a:t>
            </a:r>
            <a:r>
              <a:rPr lang="en-US" altLang="ja-JP" sz="1400" dirty="0">
                <a:solidFill>
                  <a:schemeClr val="tx1"/>
                </a:solidFill>
                <a:latin typeface="+mn-ea"/>
              </a:rPr>
              <a:t>TEL</a:t>
            </a:r>
            <a:r>
              <a:rPr lang="ja-JP" altLang="en-US" sz="1400" dirty="0">
                <a:solidFill>
                  <a:schemeClr val="tx1"/>
                </a:solidFill>
                <a:latin typeface="+mn-ea"/>
              </a:rPr>
              <a:t> </a:t>
            </a:r>
            <a:r>
              <a:rPr lang="en-US" altLang="ja-JP" sz="1400" dirty="0">
                <a:solidFill>
                  <a:schemeClr val="tx1"/>
                </a:solidFill>
                <a:latin typeface="+mn-ea"/>
              </a:rPr>
              <a:t>048-830-4049</a:t>
            </a:r>
            <a:endParaRPr lang="en-US" altLang="ja-JP" sz="1400" dirty="0">
              <a:solidFill>
                <a:schemeClr val="tx1"/>
              </a:solidFill>
              <a:latin typeface="+mn-ea"/>
            </a:endParaRPr>
          </a:p>
        </p:txBody>
      </p:sp>
      <p:sp>
        <p:nvSpPr>
          <p:cNvPr id="31" name="右矢印 30"/>
          <p:cNvSpPr/>
          <p:nvPr/>
        </p:nvSpPr>
        <p:spPr>
          <a:xfrm>
            <a:off x="267998" y="4548007"/>
            <a:ext cx="133349" cy="138044"/>
          </a:xfrm>
          <a:prstGeom prst="rightArrow">
            <a:avLst/>
          </a:prstGeom>
          <a:gradFill flip="none" rotWithShape="1">
            <a:gsLst>
              <a:gs pos="0">
                <a:srgbClr val="FF9900"/>
              </a:gs>
              <a:gs pos="100000">
                <a:srgbClr val="FFCC6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6" name="テキスト ボックス 25"/>
          <p:cNvSpPr txBox="1"/>
          <p:nvPr/>
        </p:nvSpPr>
        <p:spPr>
          <a:xfrm>
            <a:off x="-17780" y="9655435"/>
            <a:ext cx="6855460" cy="276999"/>
          </a:xfrm>
          <a:prstGeom prst="rect">
            <a:avLst/>
          </a:prstGeom>
          <a:noFill/>
        </p:spPr>
        <p:txBody>
          <a:bodyPr wrap="square" rtlCol="0">
            <a:spAutoFit/>
          </a:bodyPr>
          <a:lstStyle/>
          <a:p>
            <a:pPr algn="ctr"/>
            <a:r>
              <a:rPr lang="ja-JP" altLang="en-US" sz="1200" dirty="0" smtClean="0">
                <a:latin typeface="+mj-ea"/>
                <a:ea typeface="+mj-ea"/>
              </a:rPr>
              <a:t>平成</a:t>
            </a:r>
            <a:r>
              <a:rPr lang="en-US" altLang="ja-JP" sz="1200" dirty="0">
                <a:latin typeface="+mj-ea"/>
                <a:ea typeface="+mj-ea"/>
              </a:rPr>
              <a:t>30</a:t>
            </a:r>
            <a:r>
              <a:rPr lang="ja-JP" altLang="en-US" sz="1200" dirty="0" smtClean="0">
                <a:latin typeface="+mj-ea"/>
                <a:ea typeface="+mj-ea"/>
              </a:rPr>
              <a:t>年７月　農林水産省 消費・安全局　農産安全管理課</a:t>
            </a:r>
            <a:endParaRPr lang="en-US" altLang="ja-JP" sz="1200" dirty="0" smtClean="0">
              <a:latin typeface="+mj-ea"/>
              <a:ea typeface="+mj-ea"/>
            </a:endParaRPr>
          </a:p>
        </p:txBody>
      </p:sp>
      <p:sp>
        <p:nvSpPr>
          <p:cNvPr id="8" name="角丸四角形 7"/>
          <p:cNvSpPr/>
          <p:nvPr/>
        </p:nvSpPr>
        <p:spPr>
          <a:xfrm>
            <a:off x="76437" y="1252168"/>
            <a:ext cx="6690123" cy="2929650"/>
          </a:xfrm>
          <a:prstGeom prst="roundRect">
            <a:avLst>
              <a:gd name="adj" fmla="val 5177"/>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0" name="テキスト ボックス 9"/>
          <p:cNvSpPr txBox="1"/>
          <p:nvPr/>
        </p:nvSpPr>
        <p:spPr>
          <a:xfrm>
            <a:off x="1137533" y="-22903"/>
            <a:ext cx="4544834" cy="400110"/>
          </a:xfrm>
          <a:prstGeom prst="rect">
            <a:avLst/>
          </a:prstGeom>
          <a:noFill/>
        </p:spPr>
        <p:txBody>
          <a:bodyPr wrap="none" rtlCol="0">
            <a:spAutoFit/>
          </a:bodyPr>
          <a:lstStyle/>
          <a:p>
            <a:r>
              <a:rPr kumimoji="1" lang="ja-JP" altLang="en-US" sz="2000" dirty="0" smtClean="0">
                <a:latin typeface="ＤＦ特太ゴシック体" panose="020B0509000000000000" pitchFamily="49" charset="-128"/>
                <a:ea typeface="ＤＦ特太ゴシック体" panose="020B0509000000000000" pitchFamily="49" charset="-128"/>
              </a:rPr>
              <a:t>〇　</a:t>
            </a:r>
            <a:r>
              <a:rPr lang="ja-JP" altLang="en-US" sz="2000" dirty="0" smtClean="0">
                <a:latin typeface="ＤＦ特太ゴシック体" panose="020B0509000000000000" pitchFamily="49" charset="-128"/>
                <a:ea typeface="ＤＦ特太ゴシック体" panose="020B0509000000000000" pitchFamily="49" charset="-128"/>
              </a:rPr>
              <a:t>堆肥製造・販売業者</a:t>
            </a:r>
            <a:r>
              <a:rPr kumimoji="1" lang="ja-JP" altLang="en-US" sz="2000" dirty="0" smtClean="0">
                <a:latin typeface="ＤＦ特太ゴシック体" panose="020B0509000000000000" pitchFamily="49" charset="-128"/>
                <a:ea typeface="ＤＦ特太ゴシック体" panose="020B0509000000000000" pitchFamily="49" charset="-128"/>
              </a:rPr>
              <a:t>の皆様へ　</a:t>
            </a:r>
            <a:r>
              <a:rPr lang="ja-JP" altLang="en-US" sz="2000" dirty="0" smtClean="0">
                <a:latin typeface="ＤＦ特太ゴシック体" panose="020B0509000000000000" pitchFamily="49" charset="-128"/>
                <a:ea typeface="ＤＦ特太ゴシック体" panose="020B0509000000000000" pitchFamily="49" charset="-128"/>
              </a:rPr>
              <a:t>〇</a:t>
            </a:r>
            <a:endParaRPr kumimoji="1" lang="ja-JP" altLang="en-US" sz="2000" dirty="0">
              <a:latin typeface="ＤＦ特太ゴシック体" panose="020B0509000000000000" pitchFamily="49" charset="-128"/>
              <a:ea typeface="ＤＦ特太ゴシック体" panose="020B0509000000000000" pitchFamily="49" charset="-128"/>
            </a:endParaRPr>
          </a:p>
        </p:txBody>
      </p:sp>
      <p:sp>
        <p:nvSpPr>
          <p:cNvPr id="13" name="テキスト ボックス 12"/>
          <p:cNvSpPr txBox="1"/>
          <p:nvPr/>
        </p:nvSpPr>
        <p:spPr>
          <a:xfrm>
            <a:off x="76437" y="1308633"/>
            <a:ext cx="6758676" cy="1200329"/>
          </a:xfrm>
          <a:prstGeom prst="rect">
            <a:avLst/>
          </a:prstGeom>
          <a:noFill/>
        </p:spPr>
        <p:txBody>
          <a:bodyPr wrap="square" rtlCol="0">
            <a:spAutoFit/>
          </a:bodyPr>
          <a:lstStyle/>
          <a:p>
            <a:r>
              <a:rPr lang="ja-JP" altLang="en-US" dirty="0"/>
              <a:t>海外で使用された農薬の成分（クロピラリド）</a:t>
            </a:r>
            <a:r>
              <a:rPr lang="ja-JP" altLang="en-US" dirty="0" smtClean="0"/>
              <a:t>が含まれた輸入</a:t>
            </a:r>
            <a:r>
              <a:rPr lang="ja-JP" altLang="en-US" dirty="0"/>
              <a:t>飼料が家畜に給与された場合、</a:t>
            </a:r>
            <a:r>
              <a:rPr lang="ja-JP" altLang="en-US" b="1" dirty="0">
                <a:solidFill>
                  <a:srgbClr val="FF0000"/>
                </a:solidFill>
              </a:rPr>
              <a:t>堆肥を通じて、</a:t>
            </a:r>
            <a:r>
              <a:rPr lang="ja-JP" altLang="en-US" b="1" dirty="0" smtClean="0">
                <a:solidFill>
                  <a:srgbClr val="FF0000"/>
                </a:solidFill>
              </a:rPr>
              <a:t>トマト等のナス科、</a:t>
            </a:r>
            <a:r>
              <a:rPr lang="ja-JP" altLang="en-US" b="1" dirty="0">
                <a:solidFill>
                  <a:srgbClr val="FF0000"/>
                </a:solidFill>
              </a:rPr>
              <a:t>スイートピー</a:t>
            </a:r>
            <a:r>
              <a:rPr lang="ja-JP" altLang="en-US" b="1" dirty="0" smtClean="0">
                <a:solidFill>
                  <a:srgbClr val="FF0000"/>
                </a:solidFill>
              </a:rPr>
              <a:t>等のマメ科、ガーベラ等のキク科の農作物の</a:t>
            </a:r>
            <a:r>
              <a:rPr lang="ja-JP" altLang="en-US" b="1" dirty="0">
                <a:solidFill>
                  <a:srgbClr val="FF0000"/>
                </a:solidFill>
              </a:rPr>
              <a:t>生育に障害を起こす可能性</a:t>
            </a:r>
            <a:r>
              <a:rPr lang="ja-JP" altLang="en-US" dirty="0"/>
              <a:t>があります。</a:t>
            </a: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2175" y="2613086"/>
            <a:ext cx="1161165" cy="107232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1240B29-F687-4F45-9708-019B960494DF}">
              <a14:hiddenLine xmlns:a14="http://schemas.microsoft.com/office/drawing/2010/main" w="9525">
                <a:solidFill>
                  <a:schemeClr val="tx1"/>
                </a:solidFill>
                <a:miter lim="800000"/>
                <a:headEnd/>
                <a:tailEnd/>
              </a14:hiddenLine>
            </a:ext>
          </a:extLst>
        </p:spPr>
      </p:pic>
      <p:sp>
        <p:nvSpPr>
          <p:cNvPr id="16" name="対角する 2 つの角を丸めた四角形 15"/>
          <p:cNvSpPr/>
          <p:nvPr/>
        </p:nvSpPr>
        <p:spPr>
          <a:xfrm>
            <a:off x="48596" y="7096125"/>
            <a:ext cx="6786517" cy="1885360"/>
          </a:xfrm>
          <a:prstGeom prst="round2DiagRect">
            <a:avLst>
              <a:gd name="adj1" fmla="val 4385"/>
              <a:gd name="adj2" fmla="val 0"/>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ja-JP" altLang="en-US" sz="1100" dirty="0">
              <a:solidFill>
                <a:schemeClr val="tx1"/>
              </a:solidFill>
            </a:endParaRPr>
          </a:p>
        </p:txBody>
      </p:sp>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47400" y="2870364"/>
            <a:ext cx="964305" cy="5944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4" name="右矢印 33"/>
          <p:cNvSpPr/>
          <p:nvPr/>
        </p:nvSpPr>
        <p:spPr>
          <a:xfrm>
            <a:off x="2479215" y="3020617"/>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右矢印 41"/>
          <p:cNvSpPr/>
          <p:nvPr/>
        </p:nvSpPr>
        <p:spPr>
          <a:xfrm>
            <a:off x="3800015" y="3020617"/>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右矢印 42"/>
          <p:cNvSpPr/>
          <p:nvPr/>
        </p:nvSpPr>
        <p:spPr>
          <a:xfrm>
            <a:off x="5222415" y="3020617"/>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1416613" y="3649811"/>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latin typeface="+mn-ea"/>
              </a:rPr>
              <a:t>日本へ輸入</a:t>
            </a:r>
            <a:endParaRPr kumimoji="1" lang="ja-JP" altLang="en-US" sz="1100" b="1" dirty="0">
              <a:latin typeface="+mn-ea"/>
            </a:endParaRPr>
          </a:p>
        </p:txBody>
      </p:sp>
      <p:sp>
        <p:nvSpPr>
          <p:cNvPr id="48" name="正方形/長方形 47"/>
          <p:cNvSpPr/>
          <p:nvPr/>
        </p:nvSpPr>
        <p:spPr>
          <a:xfrm>
            <a:off x="2774421" y="3649811"/>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latin typeface="+mn-ea"/>
              </a:rPr>
              <a:t>家畜に給与</a:t>
            </a:r>
            <a:endParaRPr kumimoji="1" lang="ja-JP" altLang="en-US" sz="1100" b="1" dirty="0">
              <a:latin typeface="+mn-ea"/>
            </a:endParaRPr>
          </a:p>
        </p:txBody>
      </p:sp>
      <p:sp>
        <p:nvSpPr>
          <p:cNvPr id="49" name="正方形/長方形 48"/>
          <p:cNvSpPr/>
          <p:nvPr/>
        </p:nvSpPr>
        <p:spPr>
          <a:xfrm>
            <a:off x="4071325" y="3649811"/>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latin typeface="+mn-ea"/>
              </a:rPr>
              <a:t>糞尿を堆肥化</a:t>
            </a:r>
            <a:endParaRPr kumimoji="1" lang="ja-JP" altLang="en-US" sz="1100" b="1" dirty="0">
              <a:latin typeface="+mn-ea"/>
            </a:endParaRPr>
          </a:p>
        </p:txBody>
      </p:sp>
      <p:grpSp>
        <p:nvGrpSpPr>
          <p:cNvPr id="19" name="グループ化 18"/>
          <p:cNvGrpSpPr/>
          <p:nvPr/>
        </p:nvGrpSpPr>
        <p:grpSpPr>
          <a:xfrm>
            <a:off x="5299552" y="3374894"/>
            <a:ext cx="1568410" cy="740422"/>
            <a:chOff x="5296178" y="2985038"/>
            <a:chExt cx="1568410" cy="740422"/>
          </a:xfrm>
        </p:grpSpPr>
        <p:sp>
          <p:nvSpPr>
            <p:cNvPr id="15" name="爆発 2 14"/>
            <p:cNvSpPr/>
            <p:nvPr/>
          </p:nvSpPr>
          <p:spPr>
            <a:xfrm>
              <a:off x="5296178" y="2985038"/>
              <a:ext cx="1568410" cy="740422"/>
            </a:xfrm>
            <a:prstGeom prst="irregularSeal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17" name="テキスト ボックス 16"/>
            <p:cNvSpPr txBox="1"/>
            <p:nvPr/>
          </p:nvSpPr>
          <p:spPr>
            <a:xfrm>
              <a:off x="5581464" y="3142824"/>
              <a:ext cx="883575" cy="438582"/>
            </a:xfrm>
            <a:prstGeom prst="rect">
              <a:avLst/>
            </a:prstGeom>
            <a:noFill/>
          </p:spPr>
          <p:txBody>
            <a:bodyPr wrap="none" rtlCol="0">
              <a:spAutoFit/>
            </a:bodyPr>
            <a:lstStyle/>
            <a:p>
              <a:pPr algn="ctr"/>
              <a:r>
                <a:rPr kumimoji="1" lang="ja-JP" altLang="en-US" sz="1200" b="1" dirty="0" smtClean="0">
                  <a:solidFill>
                    <a:schemeClr val="bg1"/>
                  </a:solidFill>
                  <a:latin typeface="+mn-ea"/>
                </a:rPr>
                <a:t>障害発生</a:t>
              </a:r>
              <a:endParaRPr kumimoji="1" lang="en-US" altLang="ja-JP" sz="1200" b="1" dirty="0" smtClean="0">
                <a:solidFill>
                  <a:schemeClr val="bg1"/>
                </a:solidFill>
                <a:latin typeface="+mn-ea"/>
              </a:endParaRPr>
            </a:p>
            <a:p>
              <a:pPr algn="ctr"/>
              <a:r>
                <a:rPr lang="ja-JP" altLang="en-US" sz="1000" b="1" dirty="0" smtClean="0">
                  <a:solidFill>
                    <a:schemeClr val="bg1"/>
                  </a:solidFill>
                  <a:latin typeface="+mn-ea"/>
                </a:rPr>
                <a:t>（トマトの例）</a:t>
              </a:r>
              <a:endParaRPr kumimoji="1" lang="ja-JP" altLang="en-US" sz="1000" b="1" dirty="0">
                <a:solidFill>
                  <a:schemeClr val="bg1"/>
                </a:solidFill>
                <a:latin typeface="+mn-ea"/>
              </a:endParaRPr>
            </a:p>
          </p:txBody>
        </p:sp>
      </p:grpSp>
      <p:pic>
        <p:nvPicPr>
          <p:cNvPr id="3" name="図 2"/>
          <p:cNvPicPr>
            <a:picLocks noChangeAspect="1"/>
          </p:cNvPicPr>
          <p:nvPr/>
        </p:nvPicPr>
        <p:blipFill>
          <a:blip r:embed="rId5" cstate="print">
            <a:extLst>
              <a:ext uri="{BEBA8EAE-BF5A-486C-A8C5-ECC9F3942E4B}">
                <a14:imgProps xmlns:a14="http://schemas.microsoft.com/office/drawing/2010/main">
                  <a14:imgLayer r:embed="rId6">
                    <a14:imgEffect>
                      <a14:brightnessContrast bright="59000" contrast="-26000"/>
                    </a14:imgEffect>
                  </a14:imgLayer>
                </a14:imgProps>
              </a:ext>
              <a:ext uri="{28A0092B-C50C-407E-A947-70E740481C1C}">
                <a14:useLocalDpi xmlns:a14="http://schemas.microsoft.com/office/drawing/2010/main" val="0"/>
              </a:ext>
            </a:extLst>
          </a:blip>
          <a:stretch>
            <a:fillRect/>
          </a:stretch>
        </p:blipFill>
        <p:spPr>
          <a:xfrm flipH="1">
            <a:off x="4007725" y="2686506"/>
            <a:ext cx="1153078" cy="840250"/>
          </a:xfrm>
          <a:prstGeom prst="rect">
            <a:avLst/>
          </a:prstGeom>
        </p:spPr>
      </p:pic>
      <p:pic>
        <p:nvPicPr>
          <p:cNvPr id="36" name="図 35"/>
          <p:cNvPicPr>
            <a:picLocks noChangeAspect="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674938">
            <a:off x="664690" y="3083406"/>
            <a:ext cx="673806" cy="673806"/>
          </a:xfrm>
          <a:prstGeom prst="rect">
            <a:avLst/>
          </a:prstGeom>
        </p:spPr>
      </p:pic>
      <p:pic>
        <p:nvPicPr>
          <p:cNvPr id="37" name="図 36"/>
          <p:cNvPicPr>
            <a:picLocks noChangeAspect="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9630796">
            <a:off x="130297" y="3071151"/>
            <a:ext cx="536286" cy="671196"/>
          </a:xfrm>
          <a:prstGeom prst="rect">
            <a:avLst/>
          </a:prstGeom>
        </p:spPr>
      </p:pic>
      <p:pic>
        <p:nvPicPr>
          <p:cNvPr id="38"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23831" y="2799459"/>
            <a:ext cx="505669" cy="5056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9" name="グループ化 38"/>
          <p:cNvGrpSpPr/>
          <p:nvPr/>
        </p:nvGrpSpPr>
        <p:grpSpPr>
          <a:xfrm>
            <a:off x="184360" y="2656914"/>
            <a:ext cx="974683" cy="307966"/>
            <a:chOff x="180986" y="2047884"/>
            <a:chExt cx="974683" cy="307966"/>
          </a:xfrm>
        </p:grpSpPr>
        <p:sp>
          <p:nvSpPr>
            <p:cNvPr id="41" name="下矢印吹き出し 40"/>
            <p:cNvSpPr/>
            <p:nvPr/>
          </p:nvSpPr>
          <p:spPr>
            <a:xfrm>
              <a:off x="213132" y="2056153"/>
              <a:ext cx="891265" cy="299697"/>
            </a:xfrm>
            <a:prstGeom prst="downArrowCallout">
              <a:avLst>
                <a:gd name="adj1" fmla="val 41728"/>
                <a:gd name="adj2" fmla="val 38420"/>
                <a:gd name="adj3" fmla="val 28138"/>
                <a:gd name="adj4" fmla="val 6181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dirty="0">
                <a:solidFill>
                  <a:schemeClr val="tx1"/>
                </a:solidFill>
              </a:endParaRPr>
            </a:p>
          </p:txBody>
        </p:sp>
        <p:sp>
          <p:nvSpPr>
            <p:cNvPr id="44" name="テキスト ボックス 43"/>
            <p:cNvSpPr txBox="1"/>
            <p:nvPr/>
          </p:nvSpPr>
          <p:spPr>
            <a:xfrm>
              <a:off x="180986" y="2047884"/>
              <a:ext cx="974683" cy="230832"/>
            </a:xfrm>
            <a:prstGeom prst="rect">
              <a:avLst/>
            </a:prstGeom>
            <a:noFill/>
          </p:spPr>
          <p:txBody>
            <a:bodyPr wrap="square" rtlCol="0">
              <a:spAutoFit/>
            </a:bodyPr>
            <a:lstStyle/>
            <a:p>
              <a:r>
                <a:rPr kumimoji="1" lang="ja-JP" altLang="en-US" sz="900" b="1" dirty="0" smtClean="0"/>
                <a:t>クロピラリド使用</a:t>
              </a:r>
              <a:endParaRPr kumimoji="1" lang="ja-JP" altLang="en-US" sz="900" b="1" dirty="0"/>
            </a:p>
          </p:txBody>
        </p:sp>
      </p:grpSp>
      <p:sp>
        <p:nvSpPr>
          <p:cNvPr id="14" name="正方形/長方形 13"/>
          <p:cNvSpPr/>
          <p:nvPr/>
        </p:nvSpPr>
        <p:spPr>
          <a:xfrm>
            <a:off x="155785" y="3598934"/>
            <a:ext cx="1025879" cy="5163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mn-ea"/>
              </a:rPr>
              <a:t>外</a:t>
            </a:r>
            <a:r>
              <a:rPr lang="ja-JP" altLang="en-US" sz="1100" b="1" dirty="0" smtClean="0">
                <a:latin typeface="+mn-ea"/>
              </a:rPr>
              <a:t>国産飼料</a:t>
            </a:r>
            <a:endParaRPr lang="en-US" altLang="ja-JP" sz="1100" b="1" dirty="0" smtClean="0">
              <a:latin typeface="+mn-ea"/>
            </a:endParaRPr>
          </a:p>
          <a:p>
            <a:pPr algn="ctr"/>
            <a:r>
              <a:rPr kumimoji="1" lang="ja-JP" altLang="en-US" sz="1100" b="1" dirty="0" smtClean="0">
                <a:latin typeface="+mn-ea"/>
              </a:rPr>
              <a:t>小麦ふすま</a:t>
            </a:r>
            <a:endParaRPr kumimoji="1" lang="en-US" altLang="ja-JP" sz="1100" b="1" dirty="0" smtClean="0">
              <a:latin typeface="+mn-ea"/>
            </a:endParaRPr>
          </a:p>
          <a:p>
            <a:pPr algn="ctr"/>
            <a:r>
              <a:rPr lang="ja-JP" altLang="en-US" sz="1100" b="1" dirty="0">
                <a:latin typeface="+mn-ea"/>
              </a:rPr>
              <a:t>大麦</a:t>
            </a:r>
            <a:r>
              <a:rPr lang="ja-JP" altLang="en-US" sz="1100" b="1" dirty="0" err="1">
                <a:latin typeface="+mn-ea"/>
              </a:rPr>
              <a:t>ぬか</a:t>
            </a:r>
            <a:endParaRPr kumimoji="1" lang="ja-JP" altLang="en-US" sz="1100" b="1" dirty="0">
              <a:latin typeface="+mn-ea"/>
            </a:endParaRPr>
          </a:p>
        </p:txBody>
      </p:sp>
      <p:pic>
        <p:nvPicPr>
          <p:cNvPr id="46" name="図 4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706208" y="2652516"/>
            <a:ext cx="857510" cy="507646"/>
          </a:xfrm>
          <a:prstGeom prst="rect">
            <a:avLst/>
          </a:prstGeom>
        </p:spPr>
      </p:pic>
      <p:pic>
        <p:nvPicPr>
          <p:cNvPr id="50" name="図 4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978616" y="3131999"/>
            <a:ext cx="734175" cy="466935"/>
          </a:xfrm>
          <a:prstGeom prst="rect">
            <a:avLst/>
          </a:prstGeom>
        </p:spPr>
      </p:pic>
      <p:sp>
        <p:nvSpPr>
          <p:cNvPr id="51" name="テキスト ボックス 50"/>
          <p:cNvSpPr txBox="1"/>
          <p:nvPr/>
        </p:nvSpPr>
        <p:spPr>
          <a:xfrm>
            <a:off x="169599" y="7049449"/>
            <a:ext cx="6673481" cy="1985159"/>
          </a:xfrm>
          <a:prstGeom prst="rect">
            <a:avLst/>
          </a:prstGeom>
          <a:noFill/>
        </p:spPr>
        <p:txBody>
          <a:bodyPr wrap="square" rtlCol="0">
            <a:spAutoFit/>
          </a:bodyPr>
          <a:lstStyle/>
          <a:p>
            <a:pPr marL="88900" indent="-88900" algn="ctr"/>
            <a:r>
              <a:rPr lang="ja-JP" altLang="en-US" sz="1300" dirty="0">
                <a:latin typeface="ＤＦ特太ゴシック体" panose="020B0509000000000000" pitchFamily="49" charset="-128"/>
                <a:ea typeface="ＤＦ特太ゴシック体" panose="020B0509000000000000" pitchFamily="49" charset="-128"/>
              </a:rPr>
              <a:t>～　参　考　～</a:t>
            </a:r>
          </a:p>
          <a:p>
            <a:pPr marL="88900" indent="-88900"/>
            <a:endParaRPr lang="ja-JP" altLang="en-US" sz="200" dirty="0"/>
          </a:p>
          <a:p>
            <a:pPr marL="88900" indent="-88900"/>
            <a:r>
              <a:rPr lang="ja-JP" altLang="en-US" sz="1200" dirty="0"/>
              <a:t>①　クロピラリドは、広葉雑草（クローバーなど）を枯らす除草剤の成分で、</a:t>
            </a:r>
            <a:r>
              <a:rPr lang="ja-JP" altLang="en-US" sz="1200" u="sng" dirty="0"/>
              <a:t>我が国が粗飼料</a:t>
            </a:r>
            <a:r>
              <a:rPr lang="ja-JP" altLang="en-US" sz="1200" u="sng" dirty="0" smtClean="0"/>
              <a:t>や穀類の</a:t>
            </a:r>
            <a:r>
              <a:rPr lang="ja-JP" altLang="en-US" sz="1200" u="sng" dirty="0"/>
              <a:t>多くを輸入している米国、豪州、カナダ等の各国で使用</a:t>
            </a:r>
            <a:r>
              <a:rPr lang="ja-JP" altLang="en-US" sz="1200" dirty="0"/>
              <a:t>されています（我が国では申請がなく農薬登録</a:t>
            </a:r>
            <a:r>
              <a:rPr lang="ja-JP" altLang="en-US" sz="1200" dirty="0" smtClean="0"/>
              <a:t>されていません</a:t>
            </a:r>
            <a:r>
              <a:rPr lang="ja-JP" altLang="en-US" sz="1200" dirty="0"/>
              <a:t>）。</a:t>
            </a:r>
          </a:p>
          <a:p>
            <a:pPr marL="88900" indent="-88900"/>
            <a:r>
              <a:rPr lang="ja-JP" altLang="en-US" sz="1200" dirty="0"/>
              <a:t>②　クロピラリドは、家畜の体内から速やかに排出され、家畜や人に対する毒性</a:t>
            </a:r>
            <a:r>
              <a:rPr lang="ja-JP" altLang="en-US" sz="1200" dirty="0" smtClean="0"/>
              <a:t>が低い</a:t>
            </a:r>
            <a:r>
              <a:rPr lang="ja-JP" altLang="en-US" sz="1200" dirty="0"/>
              <a:t>ため</a:t>
            </a:r>
            <a:r>
              <a:rPr lang="ja-JP" altLang="en-US" sz="1200" dirty="0" smtClean="0"/>
              <a:t>、飼料</a:t>
            </a:r>
            <a:r>
              <a:rPr lang="ja-JP" altLang="en-US" sz="1200" dirty="0"/>
              <a:t>に</a:t>
            </a:r>
            <a:r>
              <a:rPr lang="ja-JP" altLang="en-US" sz="1200" dirty="0" smtClean="0"/>
              <a:t>含まれていて</a:t>
            </a:r>
            <a:r>
              <a:rPr lang="ja-JP" altLang="en-US" sz="1200" dirty="0"/>
              <a:t>も、</a:t>
            </a:r>
            <a:r>
              <a:rPr lang="ja-JP" altLang="en-US" sz="1200" b="1" u="sng" dirty="0">
                <a:solidFill>
                  <a:srgbClr val="FF0000"/>
                </a:solidFill>
              </a:rPr>
              <a:t>家畜や人の健康に影響を及ぼす心配はありません</a:t>
            </a:r>
            <a:r>
              <a:rPr lang="ja-JP" altLang="en-US" sz="1200" dirty="0"/>
              <a:t>。</a:t>
            </a:r>
            <a:endParaRPr lang="en-US" altLang="ja-JP" sz="1200" dirty="0"/>
          </a:p>
          <a:p>
            <a:pPr marL="88900" indent="-88900"/>
            <a:r>
              <a:rPr lang="ja-JP" altLang="en-US" sz="1200" dirty="0"/>
              <a:t>③　</a:t>
            </a:r>
            <a:r>
              <a:rPr lang="ja-JP" altLang="en-US" sz="1200" u="sng" dirty="0"/>
              <a:t>クロピラリドに対する感受性は、作物や品種により大きく異なります</a:t>
            </a:r>
            <a:r>
              <a:rPr lang="ja-JP" altLang="en-US" sz="1200" dirty="0"/>
              <a:t>が、</a:t>
            </a:r>
            <a:r>
              <a:rPr lang="ja-JP" altLang="en-US" sz="1200" dirty="0" smtClean="0"/>
              <a:t>トマト等のナス科、スイートピー等のマメ科、ガーベラ等のキク科の農作物等にごく</a:t>
            </a:r>
            <a:r>
              <a:rPr lang="ja-JP" altLang="en-US" sz="1200" dirty="0"/>
              <a:t>低濃度でも障害を引き起こす可能性があります</a:t>
            </a:r>
            <a:r>
              <a:rPr lang="ja-JP" altLang="en-US" sz="1100" dirty="0"/>
              <a:t>（イネ科作物は耐性があるため、通常の施用量では稲、麦、とうもろこしやイネ科牧草の生産に障害を引き起こす心配はありません）</a:t>
            </a:r>
            <a:r>
              <a:rPr lang="ja-JP" altLang="en-US" sz="1200" dirty="0"/>
              <a:t> </a:t>
            </a:r>
            <a:r>
              <a:rPr lang="ja-JP" altLang="en-US" sz="1200" dirty="0" smtClean="0"/>
              <a:t>。</a:t>
            </a:r>
            <a:endParaRPr lang="en-US" altLang="ja-JP" sz="1200" dirty="0" smtClean="0"/>
          </a:p>
        </p:txBody>
      </p:sp>
      <p:sp>
        <p:nvSpPr>
          <p:cNvPr id="52" name="テキスト ボックス 51"/>
          <p:cNvSpPr txBox="1"/>
          <p:nvPr/>
        </p:nvSpPr>
        <p:spPr>
          <a:xfrm>
            <a:off x="283007" y="4430251"/>
            <a:ext cx="6584955" cy="2769989"/>
          </a:xfrm>
          <a:prstGeom prst="rect">
            <a:avLst/>
          </a:prstGeom>
          <a:noFill/>
        </p:spPr>
        <p:txBody>
          <a:bodyPr wrap="square" rtlCol="0">
            <a:spAutoFit/>
          </a:bodyPr>
          <a:lstStyle/>
          <a:p>
            <a:r>
              <a:rPr lang="ja-JP" altLang="en-US" sz="1600" dirty="0">
                <a:solidFill>
                  <a:schemeClr val="bg2">
                    <a:lumMod val="25000"/>
                  </a:schemeClr>
                </a:solidFill>
                <a:latin typeface="HG丸ｺﾞｼｯｸM-PRO" panose="020F0600000000000000" pitchFamily="50" charset="-128"/>
                <a:ea typeface="HG丸ｺﾞｼｯｸM-PRO" panose="020F0600000000000000" pitchFamily="50" charset="-128"/>
              </a:rPr>
              <a:t>　</a:t>
            </a:r>
            <a:r>
              <a:rPr lang="ja-JP" altLang="en-US" sz="1600" u="sng" dirty="0" smtClean="0">
                <a:latin typeface="HG丸ｺﾞｼｯｸM-PRO" panose="020F0600000000000000" pitchFamily="50" charset="-128"/>
                <a:ea typeface="HG丸ｺﾞｼｯｸM-PRO" panose="020F0600000000000000" pitchFamily="50" charset="-128"/>
              </a:rPr>
              <a:t>輸入</a:t>
            </a:r>
            <a:r>
              <a:rPr kumimoji="1" lang="ja-JP" altLang="en-US" sz="1600" u="sng" dirty="0" smtClean="0">
                <a:latin typeface="HG丸ｺﾞｼｯｸM-PRO" panose="020F0600000000000000" pitchFamily="50" charset="-128"/>
                <a:ea typeface="HG丸ｺﾞｼｯｸM-PRO" panose="020F0600000000000000" pitchFamily="50" charset="-128"/>
              </a:rPr>
              <a:t>飼料、小麦ふすま及び大麦</a:t>
            </a:r>
            <a:r>
              <a:rPr kumimoji="1" lang="ja-JP" altLang="en-US" sz="1600" u="sng" dirty="0" err="1" smtClean="0">
                <a:latin typeface="HG丸ｺﾞｼｯｸM-PRO" panose="020F0600000000000000" pitchFamily="50" charset="-128"/>
                <a:ea typeface="HG丸ｺﾞｼｯｸM-PRO" panose="020F0600000000000000" pitchFamily="50" charset="-128"/>
              </a:rPr>
              <a:t>ぬか</a:t>
            </a:r>
            <a:r>
              <a:rPr lang="en-US" altLang="ja-JP" sz="1200" u="sng" dirty="0" smtClean="0">
                <a:latin typeface="HG丸ｺﾞｼｯｸM-PRO" panose="020F0600000000000000" pitchFamily="50" charset="-128"/>
                <a:ea typeface="HG丸ｺﾞｼｯｸM-PRO" panose="020F0600000000000000" pitchFamily="50" charset="-128"/>
              </a:rPr>
              <a:t>※1</a:t>
            </a:r>
            <a:r>
              <a:rPr kumimoji="1" lang="ja-JP" altLang="en-US" sz="1600" u="sng" dirty="0" smtClean="0">
                <a:latin typeface="HG丸ｺﾞｼｯｸM-PRO" panose="020F0600000000000000" pitchFamily="50" charset="-128"/>
                <a:ea typeface="HG丸ｺﾞｼｯｸM-PRO" panose="020F0600000000000000" pitchFamily="50" charset="-128"/>
              </a:rPr>
              <a:t>を給与した牛又は馬に由来する堆肥（排せつ物を含む）</a:t>
            </a:r>
            <a:r>
              <a:rPr lang="en-US" altLang="ja-JP" sz="1200" u="sng" dirty="0">
                <a:latin typeface="HG丸ｺﾞｼｯｸM-PRO" panose="020F0600000000000000" pitchFamily="50" charset="-128"/>
                <a:ea typeface="HG丸ｺﾞｼｯｸM-PRO" panose="020F0600000000000000" pitchFamily="50" charset="-128"/>
              </a:rPr>
              <a:t>※2</a:t>
            </a:r>
            <a:r>
              <a:rPr kumimoji="1" lang="ja-JP" altLang="en-US" sz="1600" u="sng" dirty="0" smtClean="0">
                <a:latin typeface="HG丸ｺﾞｼｯｸM-PRO" panose="020F0600000000000000" pitchFamily="50" charset="-128"/>
                <a:ea typeface="HG丸ｺﾞｼｯｸM-PRO" panose="020F0600000000000000" pitchFamily="50" charset="-128"/>
              </a:rPr>
              <a:t>を、</a:t>
            </a:r>
            <a:r>
              <a:rPr lang="ja-JP" altLang="en-US" sz="1600" u="sng" dirty="0">
                <a:latin typeface="HG丸ｺﾞｼｯｸM-PRO" panose="020F0600000000000000" pitchFamily="50" charset="-128"/>
                <a:ea typeface="HG丸ｺﾞｼｯｸM-PRO" panose="020F0600000000000000" pitchFamily="50" charset="-128"/>
              </a:rPr>
              <a:t>耕種</a:t>
            </a:r>
            <a:r>
              <a:rPr kumimoji="1" lang="ja-JP" altLang="en-US" sz="1600" u="sng" dirty="0" smtClean="0">
                <a:latin typeface="HG丸ｺﾞｼｯｸM-PRO" panose="020F0600000000000000" pitchFamily="50" charset="-128"/>
                <a:ea typeface="HG丸ｺﾞｼｯｸM-PRO" panose="020F0600000000000000" pitchFamily="50" charset="-128"/>
              </a:rPr>
              <a:t>農家や販売業者に販売・譲渡</a:t>
            </a:r>
            <a:r>
              <a:rPr kumimoji="1" lang="ja-JP" altLang="en-US" sz="1600" dirty="0" smtClean="0">
                <a:latin typeface="HG丸ｺﾞｼｯｸM-PRO" panose="020F0600000000000000" pitchFamily="50" charset="-128"/>
                <a:ea typeface="HG丸ｺﾞｼｯｸM-PRO" panose="020F0600000000000000" pitchFamily="50" charset="-128"/>
              </a:rPr>
              <a:t>する際には、</a:t>
            </a:r>
            <a:r>
              <a:rPr kumimoji="1"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牛又は馬</a:t>
            </a:r>
            <a:r>
              <a:rPr lang="ja-JP" altLang="en-US" sz="1600" b="1" u="sng" dirty="0">
                <a:solidFill>
                  <a:srgbClr val="FF0000"/>
                </a:solidFill>
                <a:latin typeface="HG丸ｺﾞｼｯｸM-PRO" panose="020F0600000000000000" pitchFamily="50" charset="-128"/>
                <a:ea typeface="HG丸ｺﾞｼｯｸM-PRO" panose="020F0600000000000000" pitchFamily="50" charset="-128"/>
              </a:rPr>
              <a:t>に</a:t>
            </a:r>
            <a:r>
              <a:rPr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由来する</a:t>
            </a:r>
            <a:r>
              <a:rPr kumimoji="1"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堆肥</a:t>
            </a:r>
            <a:r>
              <a:rPr kumimoji="1" lang="en-US" altLang="ja-JP" sz="1200" b="1" u="sng" dirty="0" smtClean="0">
                <a:solidFill>
                  <a:srgbClr val="FF0000"/>
                </a:solidFill>
                <a:latin typeface="HG丸ｺﾞｼｯｸM-PRO" panose="020F0600000000000000" pitchFamily="50" charset="-128"/>
                <a:ea typeface="HG丸ｺﾞｼｯｸM-PRO" panose="020F0600000000000000" pitchFamily="50" charset="-128"/>
              </a:rPr>
              <a:t>※3</a:t>
            </a:r>
            <a:r>
              <a:rPr kumimoji="1"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は、クロ</a:t>
            </a:r>
            <a:r>
              <a:rPr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ピラリドが含まれている可能性があるため、使用に当たっては作物の種類や施用量等に留意する必要がある</a:t>
            </a:r>
            <a:r>
              <a:rPr kumimoji="1"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1600" b="1" u="sng" dirty="0">
                <a:solidFill>
                  <a:srgbClr val="FF0000"/>
                </a:solidFill>
                <a:latin typeface="HG丸ｺﾞｼｯｸM-PRO" panose="020F0600000000000000" pitchFamily="50" charset="-128"/>
                <a:ea typeface="HG丸ｺﾞｼｯｸM-PRO" panose="020F0600000000000000" pitchFamily="50" charset="-128"/>
              </a:rPr>
              <a:t>ことについて</a:t>
            </a:r>
            <a:r>
              <a:rPr kumimoji="1"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情報を共有</a:t>
            </a:r>
            <a:r>
              <a:rPr kumimoji="1" lang="ja-JP" altLang="en-US" sz="1600" dirty="0" smtClean="0">
                <a:latin typeface="HG丸ｺﾞｼｯｸM-PRO" panose="020F0600000000000000" pitchFamily="50" charset="-128"/>
                <a:ea typeface="HG丸ｺﾞｼｯｸM-PRO" panose="020F0600000000000000" pitchFamily="50" charset="-128"/>
              </a:rPr>
              <a:t>しましょう。</a:t>
            </a:r>
            <a:endParaRPr kumimoji="1" lang="en-US" altLang="ja-JP" sz="1600" dirty="0" smtClean="0">
              <a:latin typeface="HG丸ｺﾞｼｯｸM-PRO" panose="020F0600000000000000" pitchFamily="50" charset="-128"/>
              <a:ea typeface="HG丸ｺﾞｼｯｸM-PRO" panose="020F0600000000000000" pitchFamily="50" charset="-128"/>
            </a:endParaRPr>
          </a:p>
          <a:p>
            <a:pPr lvl="0"/>
            <a:endParaRPr lang="en-US" altLang="ja-JP" sz="600" dirty="0">
              <a:solidFill>
                <a:srgbClr val="EEECE1">
                  <a:lumMod val="25000"/>
                </a:srgbClr>
              </a:solidFill>
              <a:latin typeface="HG丸ｺﾞｼｯｸM-PRO" panose="020F0600000000000000" pitchFamily="50" charset="-128"/>
              <a:ea typeface="HG丸ｺﾞｼｯｸM-PRO" panose="020F0600000000000000" pitchFamily="50" charset="-128"/>
            </a:endParaRPr>
          </a:p>
          <a:p>
            <a:pPr marL="92075" indent="-92075"/>
            <a:r>
              <a:rPr lang="en-US" altLang="ja-JP" sz="1050" dirty="0">
                <a:solidFill>
                  <a:srgbClr val="4A452A"/>
                </a:solidFill>
                <a:latin typeface="HG丸ｺﾞｼｯｸM-PRO" panose="020F0600000000000000" pitchFamily="50" charset="-128"/>
                <a:ea typeface="HG丸ｺﾞｼｯｸM-PRO" panose="020F0600000000000000" pitchFamily="50" charset="-128"/>
              </a:rPr>
              <a:t>※</a:t>
            </a:r>
            <a:r>
              <a:rPr lang="ja-JP" altLang="en-US" sz="1050" dirty="0">
                <a:solidFill>
                  <a:srgbClr val="4A452A"/>
                </a:solidFill>
                <a:latin typeface="HG丸ｺﾞｼｯｸM-PRO" panose="020F0600000000000000" pitchFamily="50" charset="-128"/>
                <a:ea typeface="HG丸ｺﾞｼｯｸM-PRO" panose="020F0600000000000000" pitchFamily="50" charset="-128"/>
              </a:rPr>
              <a:t>１　</a:t>
            </a:r>
            <a:r>
              <a:rPr lang="ja-JP" altLang="en-US" sz="1050" dirty="0">
                <a:latin typeface="HG丸ｺﾞｼｯｸM-PRO" panose="020F0600000000000000" pitchFamily="50" charset="-128"/>
                <a:ea typeface="HG丸ｺﾞｼｯｸM-PRO" panose="020F0600000000000000" pitchFamily="50" charset="-128"/>
              </a:rPr>
              <a:t>輸入飼料中に含まれるクロピラリド濃度を調査したところ、乾牧草ではごく低濃度のものが大部分で一部濃度の高いものがありました。また、穀類も同様の傾向でしたが、小麦ふすまや大麦</a:t>
            </a:r>
            <a:r>
              <a:rPr lang="ja-JP" altLang="en-US" sz="1050" dirty="0" err="1">
                <a:latin typeface="HG丸ｺﾞｼｯｸM-PRO" panose="020F0600000000000000" pitchFamily="50" charset="-128"/>
                <a:ea typeface="HG丸ｺﾞｼｯｸM-PRO" panose="020F0600000000000000" pitchFamily="50" charset="-128"/>
              </a:rPr>
              <a:t>ぬかで</a:t>
            </a:r>
            <a:r>
              <a:rPr lang="ja-JP" altLang="en-US" sz="1050" dirty="0">
                <a:latin typeface="HG丸ｺﾞｼｯｸM-PRO" panose="020F0600000000000000" pitchFamily="50" charset="-128"/>
                <a:ea typeface="HG丸ｺﾞｼｯｸM-PRO" panose="020F0600000000000000" pitchFamily="50" charset="-128"/>
              </a:rPr>
              <a:t>濃度が高い傾向でした。 </a:t>
            </a:r>
            <a:endParaRPr lang="ja-JP" altLang="en-US" sz="1050" dirty="0" smtClean="0">
              <a:solidFill>
                <a:srgbClr val="4A452A"/>
              </a:solidFill>
              <a:latin typeface="HG丸ｺﾞｼｯｸM-PRO" panose="020F0600000000000000" pitchFamily="50" charset="-128"/>
              <a:ea typeface="HG丸ｺﾞｼｯｸM-PRO" panose="020F0600000000000000" pitchFamily="50" charset="-128"/>
            </a:endParaRPr>
          </a:p>
          <a:p>
            <a:pPr marL="92075" indent="-92075"/>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２　堆肥中</a:t>
            </a:r>
            <a:r>
              <a:rPr lang="ja-JP" altLang="en-US" sz="1050" dirty="0">
                <a:latin typeface="HG丸ｺﾞｼｯｸM-PRO" panose="020F0600000000000000" pitchFamily="50" charset="-128"/>
                <a:ea typeface="HG丸ｺﾞｼｯｸM-PRO" panose="020F0600000000000000" pitchFamily="50" charset="-128"/>
              </a:rPr>
              <a:t>に</a:t>
            </a:r>
            <a:r>
              <a:rPr lang="ja-JP" altLang="en-US" sz="1050" dirty="0" smtClean="0">
                <a:latin typeface="HG丸ｺﾞｼｯｸM-PRO" panose="020F0600000000000000" pitchFamily="50" charset="-128"/>
                <a:ea typeface="HG丸ｺﾞｼｯｸM-PRO" panose="020F0600000000000000" pitchFamily="50" charset="-128"/>
              </a:rPr>
              <a:t>含まれる</a:t>
            </a:r>
            <a:r>
              <a:rPr lang="ja-JP" altLang="en-US" sz="1050" dirty="0">
                <a:latin typeface="HG丸ｺﾞｼｯｸM-PRO" panose="020F0600000000000000" pitchFamily="50" charset="-128"/>
                <a:ea typeface="HG丸ｺﾞｼｯｸM-PRO" panose="020F0600000000000000" pitchFamily="50" charset="-128"/>
              </a:rPr>
              <a:t>クロピラリド濃度</a:t>
            </a:r>
            <a:r>
              <a:rPr lang="ja-JP" altLang="en-US" sz="1050" dirty="0" smtClean="0">
                <a:latin typeface="HG丸ｺﾞｼｯｸM-PRO" panose="020F0600000000000000" pitchFamily="50" charset="-128"/>
                <a:ea typeface="HG丸ｺﾞｼｯｸM-PRO" panose="020F0600000000000000" pitchFamily="50" charset="-128"/>
              </a:rPr>
              <a:t>を</a:t>
            </a:r>
            <a:r>
              <a:rPr lang="ja-JP" altLang="en-US" sz="1050" dirty="0">
                <a:latin typeface="HG丸ｺﾞｼｯｸM-PRO" panose="020F0600000000000000" pitchFamily="50" charset="-128"/>
                <a:ea typeface="HG丸ｺﾞｼｯｸM-PRO" panose="020F0600000000000000" pitchFamily="50" charset="-128"/>
              </a:rPr>
              <a:t>調査したところ</a:t>
            </a:r>
            <a:r>
              <a:rPr lang="ja-JP" altLang="en-US" sz="1050" dirty="0" smtClean="0">
                <a:latin typeface="HG丸ｺﾞｼｯｸM-PRO" panose="020F0600000000000000" pitchFamily="50" charset="-128"/>
                <a:ea typeface="HG丸ｺﾞｼｯｸM-PRO" panose="020F0600000000000000" pitchFamily="50" charset="-128"/>
              </a:rPr>
              <a:t>、</a:t>
            </a:r>
            <a:r>
              <a:rPr lang="ja-JP" altLang="en-US" sz="1050" u="sng" dirty="0" smtClean="0">
                <a:latin typeface="HG丸ｺﾞｼｯｸM-PRO" panose="020F0600000000000000" pitchFamily="50" charset="-128"/>
                <a:ea typeface="HG丸ｺﾞｼｯｸM-PRO" panose="020F0600000000000000" pitchFamily="50" charset="-128"/>
              </a:rPr>
              <a:t>肥育牛由来の堆肥は、乳用牛由来の堆肥に比べ濃度が高い傾向</a:t>
            </a:r>
            <a:r>
              <a:rPr lang="ja-JP" altLang="en-US" sz="1050" dirty="0" smtClean="0">
                <a:latin typeface="HG丸ｺﾞｼｯｸM-PRO" panose="020F0600000000000000" pitchFamily="50" charset="-128"/>
                <a:ea typeface="HG丸ｺﾞｼｯｸM-PRO" panose="020F0600000000000000" pitchFamily="50" charset="-128"/>
              </a:rPr>
              <a:t>が認められること</a:t>
            </a:r>
            <a:r>
              <a:rPr lang="ja-JP" altLang="en-US" sz="1050" dirty="0">
                <a:latin typeface="HG丸ｺﾞｼｯｸM-PRO" panose="020F0600000000000000" pitchFamily="50" charset="-128"/>
                <a:ea typeface="HG丸ｺﾞｼｯｸM-PRO" panose="020F0600000000000000" pitchFamily="50" charset="-128"/>
              </a:rPr>
              <a:t>が</a:t>
            </a:r>
            <a:r>
              <a:rPr lang="ja-JP" altLang="en-US" sz="1050" dirty="0" smtClean="0">
                <a:latin typeface="HG丸ｺﾞｼｯｸM-PRO" panose="020F0600000000000000" pitchFamily="50" charset="-128"/>
                <a:ea typeface="HG丸ｺﾞｼｯｸM-PRO" panose="020F0600000000000000" pitchFamily="50" charset="-128"/>
              </a:rPr>
              <a:t>判明しています。</a:t>
            </a:r>
            <a:endParaRPr lang="en-US" altLang="ja-JP" sz="1050" dirty="0" smtClean="0">
              <a:latin typeface="HG丸ｺﾞｼｯｸM-PRO" panose="020F0600000000000000" pitchFamily="50" charset="-128"/>
              <a:ea typeface="HG丸ｺﾞｼｯｸM-PRO" panose="020F0600000000000000" pitchFamily="50" charset="-128"/>
            </a:endParaRPr>
          </a:p>
          <a:p>
            <a:pPr marL="92075" indent="-92075"/>
            <a:r>
              <a:rPr lang="en-US" altLang="ja-JP" sz="1050" dirty="0">
                <a:latin typeface="HG丸ｺﾞｼｯｸM-PRO" panose="020F0600000000000000" pitchFamily="50" charset="-128"/>
                <a:ea typeface="HG丸ｺﾞｼｯｸM-PRO" panose="020F0600000000000000" pitchFamily="50" charset="-128"/>
              </a:rPr>
              <a:t>※</a:t>
            </a:r>
            <a:r>
              <a:rPr lang="en-US" altLang="ja-JP" sz="1050" dirty="0" smtClean="0">
                <a:latin typeface="HG丸ｺﾞｼｯｸM-PRO" panose="020F0600000000000000" pitchFamily="50" charset="-128"/>
                <a:ea typeface="HG丸ｺﾞｼｯｸM-PRO" panose="020F0600000000000000" pitchFamily="50" charset="-128"/>
              </a:rPr>
              <a:t>3</a:t>
            </a:r>
            <a:r>
              <a:rPr lang="ja-JP" altLang="en-US" sz="1050" dirty="0" smtClean="0">
                <a:latin typeface="HG丸ｺﾞｼｯｸM-PRO" panose="020F0600000000000000" pitchFamily="50" charset="-128"/>
                <a:ea typeface="HG丸ｺﾞｼｯｸM-PRO" panose="020F0600000000000000" pitchFamily="50" charset="-128"/>
              </a:rPr>
              <a:t>　豚ぷん堆肥や鶏</a:t>
            </a:r>
            <a:r>
              <a:rPr lang="ja-JP" altLang="en-US" sz="1050" dirty="0" err="1" smtClean="0">
                <a:latin typeface="HG丸ｺﾞｼｯｸM-PRO" panose="020F0600000000000000" pitchFamily="50" charset="-128"/>
                <a:ea typeface="HG丸ｺﾞｼｯｸM-PRO" panose="020F0600000000000000" pitchFamily="50" charset="-128"/>
              </a:rPr>
              <a:t>ふん堆</a:t>
            </a:r>
            <a:r>
              <a:rPr lang="ja-JP" altLang="en-US" sz="1050" dirty="0" smtClean="0">
                <a:latin typeface="HG丸ｺﾞｼｯｸM-PRO" panose="020F0600000000000000" pitchFamily="50" charset="-128"/>
                <a:ea typeface="HG丸ｺﾞｼｯｸM-PRO" panose="020F0600000000000000" pitchFamily="50" charset="-128"/>
              </a:rPr>
              <a:t>肥もクロピラリドを含有することが判明しています。施用量が少ないことから生育障害が発生する可能性は低いと考えられますが、念のために適正施用量の遵守や土壌との混和をしっかり行う等の対策を取ることが必要です。</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40" name="右矢印 39"/>
          <p:cNvSpPr/>
          <p:nvPr/>
        </p:nvSpPr>
        <p:spPr>
          <a:xfrm>
            <a:off x="1209215" y="3020617"/>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67560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113</Words>
  <Application>Microsoft Office PowerPoint</Application>
  <PresentationFormat>A4 210 x 297 mm</PresentationFormat>
  <Paragraphs>28</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Blank</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2018-07-20T05:35:19Z</dcterms:created>
  <dcterms:modified xsi:type="dcterms:W3CDTF">2018-08-06T08:25:00Z</dcterms:modified>
</cp:coreProperties>
</file>